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"/>
  </p:notesMasterIdLst>
  <p:sldIdLst>
    <p:sldId id="288" r:id="rId2"/>
    <p:sldId id="289" r:id="rId3"/>
    <p:sldId id="290" r:id="rId4"/>
    <p:sldId id="29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0099FF"/>
    <a:srgbClr val="FFFF99"/>
    <a:srgbClr val="336699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0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2183-E5CD-47C7-A33F-99CB333F60B0}" type="datetimeFigureOut">
              <a:rPr lang="en-US" smtClean="0"/>
              <a:pPr/>
              <a:t>17-05-2011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1813E-8A80-4136-A07F-09BAE2E11217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1105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1813E-8A80-4136-A07F-09BAE2E112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6688"/>
            <a:ext cx="4038600" cy="2149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86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86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6908800" y="215900"/>
            <a:ext cx="1973262" cy="663575"/>
            <a:chOff x="6908800" y="215900"/>
            <a:chExt cx="1973262" cy="663575"/>
          </a:xfrm>
        </p:grpSpPr>
        <p:pic>
          <p:nvPicPr>
            <p:cNvPr id="8" name="Immagine 7" descr="Logo_MD.jpg"/>
            <p:cNvPicPr>
              <a:picLocks noChangeAspect="1"/>
            </p:cNvPicPr>
            <p:nvPr userDrawn="1"/>
          </p:nvPicPr>
          <p:blipFill>
            <a:blip r:embed="rId15"/>
            <a:srcRect b="6336"/>
            <a:stretch>
              <a:fillRect/>
            </a:stretch>
          </p:blipFill>
          <p:spPr>
            <a:xfrm>
              <a:off x="6908800" y="215900"/>
              <a:ext cx="1973262" cy="644472"/>
            </a:xfrm>
            <a:prstGeom prst="rect">
              <a:avLst/>
            </a:prstGeom>
          </p:spPr>
        </p:pic>
        <p:pic>
          <p:nvPicPr>
            <p:cNvPr id="9" name="Picture 7" descr="MDCLectureEssential"/>
            <p:cNvPicPr>
              <a:picLocks noChangeAspect="1" noChangeArrowheads="1"/>
            </p:cNvPicPr>
            <p:nvPr/>
          </p:nvPicPr>
          <p:blipFill>
            <a:blip r:embed="rId16" cstate="print"/>
            <a:srcRect l="39008" t="73767" r="8043" b="8087"/>
            <a:stretch>
              <a:fillRect/>
            </a:stretch>
          </p:blipFill>
          <p:spPr bwMode="auto">
            <a:xfrm>
              <a:off x="7572375" y="733425"/>
              <a:ext cx="1254125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6627" y="274023"/>
            <a:ext cx="23557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Target Study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sz="2000" baseline="0" dirty="0" smtClean="0"/>
              <a:t>Cardiac resynchronization therapy (CRT) is an established treatment for advanced heart failure symptoms, impaired LV systolic function, and intraventricular conduction delay</a:t>
            </a:r>
          </a:p>
          <a:p>
            <a:pPr marL="180975" indent="-180975">
              <a:buFont typeface="Arial"/>
              <a:buChar char="•"/>
            </a:pPr>
            <a:endParaRPr lang="en-US" sz="2000" baseline="0" dirty="0"/>
          </a:p>
          <a:p>
            <a:pPr marL="180975" indent="-180975">
              <a:buFont typeface="Arial"/>
              <a:buChar char="•"/>
            </a:pPr>
            <a:r>
              <a:rPr lang="en-US" sz="2000" baseline="0" dirty="0" smtClean="0"/>
              <a:t>30-40% patients fail to gain significant clinical benefit</a:t>
            </a:r>
          </a:p>
          <a:p>
            <a:pPr marL="180975" indent="-180975">
              <a:buFont typeface="Arial"/>
              <a:buChar char="•"/>
            </a:pPr>
            <a:endParaRPr lang="en-US" sz="2000" baseline="0" dirty="0"/>
          </a:p>
          <a:p>
            <a:pPr marL="180975" indent="-180975">
              <a:buFont typeface="Arial"/>
              <a:buChar char="•"/>
            </a:pPr>
            <a:r>
              <a:rPr lang="en-US" sz="2000" baseline="0" dirty="0" smtClean="0"/>
              <a:t>LV lead position has emerged as an important determinant </a:t>
            </a:r>
            <a:r>
              <a:rPr lang="en-US" sz="2000" baseline="0" dirty="0" smtClean="0"/>
              <a:t>of</a:t>
            </a:r>
            <a:r>
              <a:rPr lang="en-US" sz="2000" baseline="0" dirty="0" smtClean="0"/>
              <a:t> </a:t>
            </a:r>
            <a:r>
              <a:rPr lang="en-US" sz="2000" baseline="0" dirty="0" smtClean="0"/>
              <a:t>response</a:t>
            </a:r>
            <a:endParaRPr lang="en-US" sz="2000" baseline="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0"/>
            <a:ext cx="17526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1524000"/>
            <a:ext cx="707757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Targeted Left Ventricular Lead Placement to Guide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Cardiac Resynchronization Therapy in Patients with HF: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Randomized Prospective Study (Target Study)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0"/>
            <a:ext cx="5486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Hypothesis</a:t>
            </a:r>
            <a:endParaRPr lang="en-US" sz="2800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9109"/>
            <a:ext cx="2382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Target Study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000" baseline="0" dirty="0" smtClean="0"/>
              <a:t>That targeted lead placement to the site of latest contraction and away from areas of scar would enhance CRT response when compared to usual (unguided) treatment</a:t>
            </a:r>
            <a:endParaRPr lang="en-US" sz="2000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32766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Study Design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3657600"/>
            <a:ext cx="1774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Prospective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Single-blind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Randomized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Controlled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5671066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&gt;15% reduction in left ventricular end systolic volume (LVESV) at 6  months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59209"/>
            <a:ext cx="35052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Primary Endpoint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Target Study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35052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Primary Endpoint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61" y="617220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+mn-lt"/>
              </a:rPr>
              <a:t>Response Rates: TARGET </a:t>
            </a:r>
            <a:r>
              <a:rPr lang="en-GB" sz="2400" b="1" dirty="0" smtClean="0">
                <a:latin typeface="+mn-lt"/>
              </a:rPr>
              <a:t>vs </a:t>
            </a:r>
            <a:r>
              <a:rPr lang="en-GB" sz="2400" b="1" dirty="0">
                <a:latin typeface="+mn-lt"/>
              </a:rPr>
              <a:t>Control (70% </a:t>
            </a:r>
            <a:r>
              <a:rPr lang="en-GB" sz="2400" b="1" dirty="0" smtClean="0">
                <a:latin typeface="+mn-lt"/>
              </a:rPr>
              <a:t>vs </a:t>
            </a:r>
            <a:r>
              <a:rPr lang="en-GB" sz="2400" b="1" dirty="0">
                <a:latin typeface="+mn-lt"/>
              </a:rPr>
              <a:t>55</a:t>
            </a:r>
            <a:r>
              <a:rPr lang="en-GB" sz="2400" b="1" dirty="0" smtClean="0">
                <a:latin typeface="+mn-lt"/>
              </a:rPr>
              <a:t>%; </a:t>
            </a:r>
            <a:r>
              <a:rPr lang="en-GB" sz="2400" b="1" dirty="0">
                <a:latin typeface="+mn-lt"/>
              </a:rPr>
              <a:t>p=0.031) </a:t>
            </a:r>
          </a:p>
          <a:p>
            <a:pPr algn="ctr">
              <a:defRPr/>
            </a:pPr>
            <a:r>
              <a:rPr lang="en-GB" sz="2400" b="1" dirty="0">
                <a:latin typeface="+mn-lt"/>
              </a:rPr>
              <a:t>Absolute difference in the primary endpoint of 15% </a:t>
            </a:r>
            <a:r>
              <a:rPr lang="en-GB" sz="2400" b="1" dirty="0" smtClean="0">
                <a:latin typeface="+mn-lt"/>
              </a:rPr>
              <a:t>(95</a:t>
            </a:r>
            <a:r>
              <a:rPr lang="en-GB" sz="2400" b="1" dirty="0">
                <a:latin typeface="+mn-lt"/>
              </a:rPr>
              <a:t>% </a:t>
            </a:r>
            <a:r>
              <a:rPr lang="en-GB" sz="2400" b="1" dirty="0" smtClean="0">
                <a:latin typeface="+mn-lt"/>
              </a:rPr>
              <a:t>CI, 2% to 28%)</a:t>
            </a:r>
            <a:endParaRPr lang="en-GB" sz="2400" b="1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b="9240"/>
          <a:stretch/>
        </p:blipFill>
        <p:spPr>
          <a:xfrm>
            <a:off x="1524000" y="1828800"/>
            <a:ext cx="6705600" cy="4197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Target Study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" y="1600200"/>
            <a:ext cx="8153400" cy="51610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DC Lecture Essentials">
  <a:themeElements>
    <a:clrScheme name="LectureEssential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Essential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Essential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Lecture Essentials</Template>
  <TotalTime>40</TotalTime>
  <Words>179</Words>
  <Application>Microsoft Macintosh PowerPoint</Application>
  <PresentationFormat>Presentazione su schermo (4:3)</PresentationFormat>
  <Paragraphs>26</Paragraphs>
  <Slides>4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MDC Lecture Essentials</vt:lpstr>
      <vt:lpstr>Diapositiva 1</vt:lpstr>
      <vt:lpstr>Target Study</vt:lpstr>
      <vt:lpstr>Target Study</vt:lpstr>
      <vt:lpstr>Target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Johnson</dc:creator>
  <cp:lastModifiedBy>Giorgio Mantovani</cp:lastModifiedBy>
  <cp:revision>11</cp:revision>
  <dcterms:created xsi:type="dcterms:W3CDTF">2011-05-17T17:27:00Z</dcterms:created>
  <dcterms:modified xsi:type="dcterms:W3CDTF">2011-05-17T17:27:31Z</dcterms:modified>
</cp:coreProperties>
</file>