
<file path=[Content_Types].xml><?xml version="1.0" encoding="utf-8"?>
<Types xmlns="http://schemas.openxmlformats.org/package/2006/content-types">
  <Default Extension="jpeg" ContentType="image/jpeg"/>
  <Override PartName="/ppt/drawings/drawing1.xml" ContentType="application/vnd.openxmlformats-officedocument.drawingml.chartshapes+xml"/>
  <Override PartName="/ppt/slideLayouts/slideLayout6.xml" ContentType="application/vnd.openxmlformats-officedocument.presentationml.slideLayout+xml"/>
  <Override PartName="/docProps/core.xml" ContentType="application/vnd.openxmlformats-package.core-properties+xml"/>
  <Default Extension="rels" ContentType="application/vnd.openxmlformats-package.relationships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charts/chart2.xml" ContentType="application/vnd.openxmlformats-officedocument.drawingml.char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Default Extension="xlsx" ContentType="application/vnd.openxmlformats-officedocument.spreadsheetml.sheet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charts/chart1.xml" ContentType="application/vnd.openxmlformats-officedocument.drawingml.char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Default Extension="bin" ContentType="application/vnd.openxmlformats-officedocument.presentationml.printerSettings"/>
  <Override PartName="/ppt/slides/slide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48" r:id="rId1"/>
  </p:sldMasterIdLst>
  <p:sldIdLst>
    <p:sldId id="288" r:id="rId2"/>
    <p:sldId id="289" r:id="rId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 baseline="-250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 baseline="-250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 baseline="-250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 baseline="-250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 baseline="-250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 baseline="-250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 baseline="-250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 baseline="-250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 baseline="-250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0099FF"/>
    <a:srgbClr val="FFFF99"/>
    <a:srgbClr val="3366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>
      <p:cViewPr varScale="1">
        <p:scale>
          <a:sx n="112" d="100"/>
          <a:sy n="112" d="100"/>
        </p:scale>
        <p:origin x="-66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Microsoft_Excel2.xlsx"/><Relationship Id="rId2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style val="2"/>
  <c:chart>
    <c:plotArea>
      <c:layout>
        <c:manualLayout>
          <c:layoutTarget val="inner"/>
          <c:xMode val="edge"/>
          <c:yMode val="edge"/>
          <c:x val="0.228055761897687"/>
          <c:y val="0.100742574257426"/>
          <c:w val="0.507403060466498"/>
          <c:h val="0.538329305371482"/>
        </c:manualLayout>
      </c:layout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Non-Major Bleed</c:v>
                </c:pt>
              </c:strCache>
            </c:strRef>
          </c:tx>
          <c:cat>
            <c:strRef>
              <c:f>Sheet1!$A$2:$A$4</c:f>
              <c:strCache>
                <c:ptCount val="3"/>
                <c:pt idx="0">
                  <c:v>Death</c:v>
                </c:pt>
                <c:pt idx="1">
                  <c:v>MI</c:v>
                </c:pt>
                <c:pt idx="2">
                  <c:v>Stroke</c:v>
                </c:pt>
              </c:strCache>
            </c:strRef>
          </c:cat>
          <c:val>
            <c:numRef>
              <c:f>Sheet1!$B$2:$B$4</c:f>
              <c:numCache>
                <c:formatCode>0.0%</c:formatCode>
                <c:ptCount val="3"/>
                <c:pt idx="0">
                  <c:v>0.025</c:v>
                </c:pt>
                <c:pt idx="1">
                  <c:v>0.04</c:v>
                </c:pt>
                <c:pt idx="2">
                  <c:v>0.008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Major Bleed</c:v>
                </c:pt>
              </c:strCache>
            </c:strRef>
          </c:tx>
          <c:cat>
            <c:strRef>
              <c:f>Sheet1!$A$2:$A$4</c:f>
              <c:strCache>
                <c:ptCount val="3"/>
                <c:pt idx="0">
                  <c:v>Death</c:v>
                </c:pt>
                <c:pt idx="1">
                  <c:v>MI</c:v>
                </c:pt>
                <c:pt idx="2">
                  <c:v>Stroke</c:v>
                </c:pt>
              </c:strCache>
            </c:strRef>
          </c:cat>
          <c:val>
            <c:numRef>
              <c:f>Sheet1!$C$2:$C$4</c:f>
              <c:numCache>
                <c:formatCode>0.0%</c:formatCode>
                <c:ptCount val="3"/>
                <c:pt idx="0">
                  <c:v>0.128</c:v>
                </c:pt>
                <c:pt idx="1">
                  <c:v>0.105</c:v>
                </c:pt>
                <c:pt idx="2">
                  <c:v>0.025</c:v>
                </c:pt>
              </c:numCache>
            </c:numRef>
          </c:val>
        </c:ser>
        <c:axId val="520474024"/>
        <c:axId val="509490584"/>
      </c:barChart>
      <c:catAx>
        <c:axId val="520474024"/>
        <c:scaling>
          <c:orientation val="minMax"/>
        </c:scaling>
        <c:axPos val="b"/>
        <c:tickLblPos val="nextTo"/>
        <c:txPr>
          <a:bodyPr/>
          <a:lstStyle/>
          <a:p>
            <a:pPr>
              <a:defRPr lang="en-US" sz="1050"/>
            </a:pPr>
            <a:endParaRPr lang="it-IT"/>
          </a:p>
        </c:txPr>
        <c:crossAx val="509490584"/>
        <c:crosses val="autoZero"/>
        <c:auto val="1"/>
        <c:lblAlgn val="ctr"/>
        <c:lblOffset val="100"/>
      </c:catAx>
      <c:valAx>
        <c:axId val="509490584"/>
        <c:scaling>
          <c:orientation val="minMax"/>
        </c:scaling>
        <c:axPos val="l"/>
        <c:majorGridlines/>
        <c:numFmt formatCode="0.0%" sourceLinked="1"/>
        <c:tickLblPos val="nextTo"/>
        <c:txPr>
          <a:bodyPr/>
          <a:lstStyle/>
          <a:p>
            <a:pPr>
              <a:defRPr lang="en-US" sz="1050"/>
            </a:pPr>
            <a:endParaRPr lang="it-IT"/>
          </a:p>
        </c:txPr>
        <c:crossAx val="52047402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42145356830396"/>
          <c:y val="0.0813598355515295"/>
          <c:w val="0.236341290671999"/>
          <c:h val="0.213386523587206"/>
        </c:manualLayout>
      </c:layout>
      <c:txPr>
        <a:bodyPr/>
        <a:lstStyle/>
        <a:p>
          <a:pPr>
            <a:defRPr lang="en-US" sz="1050"/>
          </a:pPr>
          <a:endParaRPr lang="it-IT"/>
        </a:p>
      </c:txPr>
    </c:legend>
    <c:plotVisOnly val="1"/>
  </c:chart>
  <c:txPr>
    <a:bodyPr/>
    <a:lstStyle/>
    <a:p>
      <a:pPr>
        <a:defRPr sz="1800"/>
      </a:pPr>
      <a:endParaRPr lang="it-IT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style val="2"/>
  <c:chart>
    <c:plotArea>
      <c:layout>
        <c:manualLayout>
          <c:layoutTarget val="inner"/>
          <c:xMode val="edge"/>
          <c:yMode val="edge"/>
          <c:x val="0.142250544953067"/>
          <c:y val="0.08205106643223"/>
          <c:w val="0.606989412340407"/>
          <c:h val="0.752196697500191"/>
        </c:manualLayout>
      </c:layout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radial access</c:v>
                </c:pt>
              </c:strCache>
            </c:strRef>
          </c:tx>
          <c:dLbls>
            <c:txPr>
              <a:bodyPr/>
              <a:lstStyle/>
              <a:p>
                <a:pPr>
                  <a:defRPr lang="en-US" sz="1050"/>
                </a:pPr>
                <a:endParaRPr lang="it-IT"/>
              </a:p>
            </c:txPr>
            <c:showVal val="1"/>
          </c:dLbls>
          <c:cat>
            <c:strRef>
              <c:f>Sheet1!$A$2</c:f>
              <c:strCache>
                <c:ptCount val="1"/>
                <c:pt idx="0">
                  <c:v>Primary Outcome</c:v>
                </c:pt>
              </c:strCache>
            </c:strRef>
          </c:cat>
          <c:val>
            <c:numRef>
              <c:f>Sheet1!$B$2</c:f>
              <c:numCache>
                <c:formatCode>0.00%</c:formatCode>
                <c:ptCount val="1"/>
                <c:pt idx="0">
                  <c:v>0.037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femoral access</c:v>
                </c:pt>
              </c:strCache>
            </c:strRef>
          </c:tx>
          <c:dLbls>
            <c:txPr>
              <a:bodyPr/>
              <a:lstStyle/>
              <a:p>
                <a:pPr>
                  <a:defRPr lang="en-US" sz="1200"/>
                </a:pPr>
                <a:endParaRPr lang="it-IT"/>
              </a:p>
            </c:txPr>
            <c:showVal val="1"/>
          </c:dLbls>
          <c:cat>
            <c:strRef>
              <c:f>Sheet1!$A$2</c:f>
              <c:strCache>
                <c:ptCount val="1"/>
                <c:pt idx="0">
                  <c:v>Primary Outcome</c:v>
                </c:pt>
              </c:strCache>
            </c:strRef>
          </c:cat>
          <c:val>
            <c:numRef>
              <c:f>Sheet1!$C$2</c:f>
              <c:numCache>
                <c:formatCode>0.00%</c:formatCode>
                <c:ptCount val="1"/>
                <c:pt idx="0">
                  <c:v>0.04</c:v>
                </c:pt>
              </c:numCache>
            </c:numRef>
          </c:val>
        </c:ser>
        <c:axId val="462643768"/>
        <c:axId val="627063112"/>
      </c:barChart>
      <c:catAx>
        <c:axId val="462643768"/>
        <c:scaling>
          <c:orientation val="minMax"/>
        </c:scaling>
        <c:axPos val="b"/>
        <c:tickLblPos val="nextTo"/>
        <c:txPr>
          <a:bodyPr/>
          <a:lstStyle/>
          <a:p>
            <a:pPr>
              <a:defRPr lang="en-US" sz="1400"/>
            </a:pPr>
            <a:endParaRPr lang="it-IT"/>
          </a:p>
        </c:txPr>
        <c:crossAx val="627063112"/>
        <c:crosses val="autoZero"/>
        <c:auto val="1"/>
        <c:lblAlgn val="ctr"/>
        <c:lblOffset val="100"/>
      </c:catAx>
      <c:valAx>
        <c:axId val="627063112"/>
        <c:scaling>
          <c:orientation val="minMax"/>
        </c:scaling>
        <c:axPos val="l"/>
        <c:numFmt formatCode="0.00%" sourceLinked="1"/>
        <c:tickLblPos val="nextTo"/>
        <c:txPr>
          <a:bodyPr/>
          <a:lstStyle/>
          <a:p>
            <a:pPr>
              <a:defRPr lang="en-US" sz="1200"/>
            </a:pPr>
            <a:endParaRPr lang="it-IT"/>
          </a:p>
        </c:txPr>
        <c:crossAx val="46264376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61401621672291"/>
          <c:y val="0.178272303340723"/>
          <c:w val="0.279008630277148"/>
          <c:h val="0.187144713706903"/>
        </c:manualLayout>
      </c:layout>
      <c:txPr>
        <a:bodyPr/>
        <a:lstStyle/>
        <a:p>
          <a:pPr>
            <a:defRPr lang="en-US" sz="1200"/>
          </a:pPr>
          <a:endParaRPr lang="it-IT"/>
        </a:p>
      </c:txPr>
    </c:legend>
    <c:plotVisOnly val="1"/>
  </c:chart>
  <c:txPr>
    <a:bodyPr/>
    <a:lstStyle/>
    <a:p>
      <a:pPr>
        <a:defRPr sz="1800"/>
      </a:pPr>
      <a:endParaRPr lang="it-IT"/>
    </a:p>
  </c:txPr>
  <c:externalData r:id="rId1"/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0.28814</cdr:x>
      <cdr:y>0.6699</cdr:y>
    </cdr:from>
    <cdr:to>
      <cdr:x>0.44885</cdr:x>
      <cdr:y>0.75728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295400" y="1752600"/>
          <a:ext cx="722539" cy="2286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100" b="1" dirty="0" smtClean="0"/>
            <a:t>128/3507</a:t>
          </a:r>
          <a:endParaRPr lang="en-US" sz="1100" b="1" dirty="0"/>
        </a:p>
      </cdr:txBody>
    </cdr:sp>
  </cdr:relSizeAnchor>
  <cdr:relSizeAnchor xmlns:cdr="http://schemas.openxmlformats.org/drawingml/2006/chartDrawing">
    <cdr:from>
      <cdr:x>0.45763</cdr:x>
      <cdr:y>0.34951</cdr:y>
    </cdr:from>
    <cdr:to>
      <cdr:x>0.61017</cdr:x>
      <cdr:y>0.46602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2057400" y="914400"/>
          <a:ext cx="685800" cy="3048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100" b="1" dirty="0" smtClean="0">
              <a:solidFill>
                <a:schemeClr val="bg1"/>
              </a:solidFill>
            </a:rPr>
            <a:t>139/3514</a:t>
          </a:r>
          <a:endParaRPr lang="en-US" sz="1100" b="1" dirty="0">
            <a:solidFill>
              <a:schemeClr val="bg1"/>
            </a:solidFill>
          </a:endParaRP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867400" cy="7921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6400"/>
            <a:ext cx="4038600" cy="44497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76400"/>
            <a:ext cx="4038600" cy="21478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76688"/>
            <a:ext cx="4038600" cy="21494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867400" cy="7921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76400"/>
            <a:ext cx="8229600" cy="4449763"/>
          </a:xfrm>
        </p:spPr>
        <p:txBody>
          <a:bodyPr/>
          <a:lstStyle/>
          <a:p>
            <a:pPr lvl="0"/>
            <a:r>
              <a:rPr lang="en-US" noProof="0" smtClean="0"/>
              <a:t>Click icon to add table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6400"/>
            <a:ext cx="4038600" cy="4449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4038600" cy="4449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5" Type="http://schemas.openxmlformats.org/officeDocument/2006/relationships/image" Target="../media/image1.jpeg"/><Relationship Id="rId16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1143000"/>
            <a:ext cx="9144000" cy="152400"/>
          </a:xfrm>
          <a:prstGeom prst="rect">
            <a:avLst/>
          </a:prstGeom>
          <a:solidFill>
            <a:srgbClr val="3366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3" name="Text Box 9"/>
          <p:cNvSpPr txBox="1">
            <a:spLocks noChangeArrowheads="1"/>
          </p:cNvSpPr>
          <p:nvPr/>
        </p:nvSpPr>
        <p:spPr bwMode="auto">
          <a:xfrm>
            <a:off x="228600" y="609600"/>
            <a:ext cx="5943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US" sz="2800" b="1"/>
          </a:p>
        </p:txBody>
      </p:sp>
      <p:sp>
        <p:nvSpPr>
          <p:cNvPr id="1029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5867400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0" name="Rectangle 1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76400"/>
            <a:ext cx="8229600" cy="444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grpSp>
        <p:nvGrpSpPr>
          <p:cNvPr id="7" name="Gruppo 6"/>
          <p:cNvGrpSpPr/>
          <p:nvPr userDrawn="1"/>
        </p:nvGrpSpPr>
        <p:grpSpPr>
          <a:xfrm>
            <a:off x="6908800" y="215900"/>
            <a:ext cx="1973262" cy="663575"/>
            <a:chOff x="6908800" y="215900"/>
            <a:chExt cx="1973262" cy="663575"/>
          </a:xfrm>
        </p:grpSpPr>
        <p:pic>
          <p:nvPicPr>
            <p:cNvPr id="8" name="Immagine 7" descr="Logo_MD.jpg"/>
            <p:cNvPicPr>
              <a:picLocks noChangeAspect="1"/>
            </p:cNvPicPr>
            <p:nvPr userDrawn="1"/>
          </p:nvPicPr>
          <p:blipFill>
            <a:blip r:embed="rId15"/>
            <a:srcRect b="6336"/>
            <a:stretch>
              <a:fillRect/>
            </a:stretch>
          </p:blipFill>
          <p:spPr>
            <a:xfrm>
              <a:off x="6908800" y="215900"/>
              <a:ext cx="1973262" cy="644472"/>
            </a:xfrm>
            <a:prstGeom prst="rect">
              <a:avLst/>
            </a:prstGeom>
          </p:spPr>
        </p:pic>
        <p:pic>
          <p:nvPicPr>
            <p:cNvPr id="9" name="Picture 7" descr="MDCLectureEssential"/>
            <p:cNvPicPr>
              <a:picLocks noChangeAspect="1" noChangeArrowheads="1"/>
            </p:cNvPicPr>
            <p:nvPr/>
          </p:nvPicPr>
          <p:blipFill>
            <a:blip r:embed="rId16" cstate="print"/>
            <a:srcRect l="39008" t="73767" r="8043" b="8087"/>
            <a:stretch>
              <a:fillRect/>
            </a:stretch>
          </p:blipFill>
          <p:spPr bwMode="auto">
            <a:xfrm>
              <a:off x="7572375" y="733425"/>
              <a:ext cx="1254125" cy="1460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2667000" cy="1143000"/>
          </a:xfrm>
        </p:spPr>
        <p:txBody>
          <a:bodyPr>
            <a:noAutofit/>
          </a:bodyPr>
          <a:lstStyle/>
          <a:p>
            <a:r>
              <a:rPr lang="en-US" sz="3200" b="1" dirty="0"/>
              <a:t>Rival </a:t>
            </a:r>
            <a:r>
              <a:rPr lang="en-US" sz="3200" b="1" dirty="0" smtClean="0"/>
              <a:t>Trial</a:t>
            </a:r>
            <a:endParaRPr lang="en-US" sz="3200" b="1" dirty="0"/>
          </a:p>
        </p:txBody>
      </p:sp>
      <p:sp>
        <p:nvSpPr>
          <p:cNvPr id="3" name="Rectangle 2"/>
          <p:cNvSpPr/>
          <p:nvPr/>
        </p:nvSpPr>
        <p:spPr>
          <a:xfrm>
            <a:off x="685800" y="1371600"/>
            <a:ext cx="78486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/>
              <a:t>A Randomized Comparison of Radial versus Femoral Access for Coronary Angiography or Intervention in Patients with acute coronary syndrome</a:t>
            </a:r>
            <a:endParaRPr lang="en-US" sz="3200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3657600"/>
            <a:ext cx="3810000" cy="2667000"/>
          </a:xfrm>
        </p:spPr>
        <p:txBody>
          <a:bodyPr>
            <a:normAutofit fontScale="92500" lnSpcReduction="10000"/>
          </a:bodyPr>
          <a:lstStyle/>
          <a:p>
            <a:endParaRPr lang="en-US" b="1" dirty="0" smtClean="0"/>
          </a:p>
          <a:p>
            <a:pPr>
              <a:buNone/>
            </a:pPr>
            <a:r>
              <a:rPr lang="en-US" sz="1800" b="1" dirty="0" smtClean="0"/>
              <a:t>Background</a:t>
            </a:r>
            <a:endParaRPr lang="en-US" sz="1800" dirty="0" smtClean="0"/>
          </a:p>
          <a:p>
            <a:pPr marL="180975" indent="-180975">
              <a:spcAft>
                <a:spcPts val="2400"/>
              </a:spcAft>
            </a:pPr>
            <a:r>
              <a:rPr lang="en-US" sz="1800" dirty="0" smtClean="0"/>
              <a:t>Bleeding and vascular complications during coronary angiography in patients with acute coronary syndrome (ACS) are associated with death and ischemic events</a:t>
            </a:r>
            <a:br>
              <a:rPr lang="en-US" sz="1800" dirty="0" smtClean="0"/>
            </a:br>
            <a:endParaRPr lang="en-US" sz="1800" dirty="0" smtClean="0"/>
          </a:p>
          <a:p>
            <a:pPr>
              <a:buNone/>
            </a:pPr>
            <a:endParaRPr lang="en-US" sz="1800" dirty="0"/>
          </a:p>
        </p:txBody>
      </p:sp>
      <p:graphicFrame>
        <p:nvGraphicFramePr>
          <p:cNvPr id="5" name="Chart 4"/>
          <p:cNvGraphicFramePr/>
          <p:nvPr/>
        </p:nvGraphicFramePr>
        <p:xfrm>
          <a:off x="4114800" y="3810000"/>
          <a:ext cx="4800600" cy="287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33400" y="2895600"/>
            <a:ext cx="653493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Aim:</a:t>
            </a:r>
            <a:r>
              <a:rPr lang="en-US" sz="2400" dirty="0" smtClean="0"/>
              <a:t> To assess whether radial access was superior to femoral access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b="1" dirty="0"/>
              <a:t>Rival </a:t>
            </a:r>
            <a:r>
              <a:rPr lang="en-US" sz="3200" b="1" dirty="0" smtClean="0"/>
              <a:t>Trial</a:t>
            </a:r>
            <a:endParaRPr lang="en-US" sz="32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228600" y="1371600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Primary Outcome</a:t>
            </a:r>
          </a:p>
          <a:p>
            <a:endParaRPr lang="en-US" sz="2400" b="1" dirty="0" smtClean="0"/>
          </a:p>
          <a:p>
            <a:pPr marL="180975" indent="-180975">
              <a:buFont typeface="Arial"/>
              <a:buChar char="•"/>
            </a:pPr>
            <a:r>
              <a:rPr lang="en-US" sz="1600" baseline="0" dirty="0" smtClean="0"/>
              <a:t>Composite </a:t>
            </a:r>
            <a:r>
              <a:rPr lang="en-US" sz="1600" baseline="0" dirty="0" smtClean="0"/>
              <a:t>of death, MI, stroke or non-coronary artery bypass graft-related major bleeding at 30 days</a:t>
            </a:r>
            <a:endParaRPr lang="en-US" sz="1600" dirty="0" smtClean="0"/>
          </a:p>
          <a:p>
            <a:endParaRPr lang="en-US" sz="24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533400" y="5105400"/>
            <a:ext cx="7772400" cy="12824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Interpretation:</a:t>
            </a:r>
          </a:p>
          <a:p>
            <a:endParaRPr lang="en-US" sz="2000" dirty="0" smtClean="0"/>
          </a:p>
          <a:p>
            <a:pPr marL="180975" indent="-180975">
              <a:buFont typeface="Arial"/>
              <a:buChar char="•"/>
            </a:pPr>
            <a:r>
              <a:rPr lang="en-US" sz="1600" baseline="0" dirty="0" smtClean="0"/>
              <a:t>Radial </a:t>
            </a:r>
            <a:r>
              <a:rPr lang="en-US" sz="1600" baseline="0" dirty="0" smtClean="0"/>
              <a:t>and femoral approaches are both safe and effective for </a:t>
            </a:r>
            <a:r>
              <a:rPr lang="en-US" sz="1600" baseline="0" dirty="0" smtClean="0"/>
              <a:t>PCI</a:t>
            </a:r>
            <a:endParaRPr lang="en-US" sz="1600" baseline="0" dirty="0" smtClean="0"/>
          </a:p>
          <a:p>
            <a:pPr marL="180975" indent="-180975">
              <a:buFont typeface="Arial"/>
              <a:buChar char="•"/>
            </a:pPr>
            <a:r>
              <a:rPr lang="en-US" sz="1600" baseline="0" dirty="0" smtClean="0"/>
              <a:t>A </a:t>
            </a:r>
            <a:r>
              <a:rPr lang="en-US" sz="1600" baseline="0" dirty="0" smtClean="0"/>
              <a:t>lower rate of local vascular complications with the radial approach may be provide justification for the radial  access approach</a:t>
            </a:r>
            <a:endParaRPr lang="en-US" sz="1600" baseline="0" dirty="0"/>
          </a:p>
        </p:txBody>
      </p:sp>
      <p:graphicFrame>
        <p:nvGraphicFramePr>
          <p:cNvPr id="14" name="Chart 13"/>
          <p:cNvGraphicFramePr/>
          <p:nvPr/>
        </p:nvGraphicFramePr>
        <p:xfrm>
          <a:off x="2209800" y="2514600"/>
          <a:ext cx="4495800" cy="2616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MDC Lecture Essentials">
  <a:themeElements>
    <a:clrScheme name="LectureEssentials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ectureEssentials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LectureEssentials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ctureEssentials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ctureEssentials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ctureEssentials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ctureEssentials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ctureEssentials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ctureEssentials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ctureEssentials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ctureEssentials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ctureEssentials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ctureEssentials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ctureEssentials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MDC Lecture Essentials</Template>
  <TotalTime>62</TotalTime>
  <Words>122</Words>
  <Application>Microsoft Macintosh PowerPoint</Application>
  <PresentationFormat>Presentazione su schermo (4:3)</PresentationFormat>
  <Paragraphs>16</Paragraphs>
  <Slides>2</Slides>
  <Notes>0</Notes>
  <HiddenSlides>0</HiddenSlides>
  <MMClips>0</MMClips>
  <ScaleCrop>false</ScaleCrop>
  <HeadingPairs>
    <vt:vector size="4" baseType="variant">
      <vt:variant>
        <vt:lpstr>Modello struttura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3" baseType="lpstr">
      <vt:lpstr>MDC Lecture Essentials</vt:lpstr>
      <vt:lpstr>Rival Trial</vt:lpstr>
      <vt:lpstr>Rival Trial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Beth Johnson</dc:creator>
  <cp:lastModifiedBy>Giorgio Mantovani</cp:lastModifiedBy>
  <cp:revision>6</cp:revision>
  <dcterms:created xsi:type="dcterms:W3CDTF">2011-05-17T17:23:10Z</dcterms:created>
  <dcterms:modified xsi:type="dcterms:W3CDTF">2011-05-17T17:26:55Z</dcterms:modified>
</cp:coreProperties>
</file>