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89" r:id="rId2"/>
    <p:sldId id="290" r:id="rId3"/>
    <p:sldId id="293" r:id="rId4"/>
    <p:sldId id="292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99FF"/>
    <a:srgbClr val="FFFF99"/>
    <a:srgbClr val="33669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90" autoAdjust="0"/>
    <p:restoredTop sz="94660"/>
  </p:normalViewPr>
  <p:slideViewPr>
    <p:cSldViewPr>
      <p:cViewPr>
        <p:scale>
          <a:sx n="92" d="100"/>
          <a:sy n="92" d="100"/>
        </p:scale>
        <p:origin x="-124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038600" cy="2147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76688"/>
            <a:ext cx="4038600" cy="2149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14300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28600" y="609600"/>
            <a:ext cx="594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 b="1"/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867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7" name="Gruppo 6"/>
          <p:cNvGrpSpPr/>
          <p:nvPr userDrawn="1"/>
        </p:nvGrpSpPr>
        <p:grpSpPr>
          <a:xfrm>
            <a:off x="6908800" y="215900"/>
            <a:ext cx="1973262" cy="663575"/>
            <a:chOff x="6908800" y="215900"/>
            <a:chExt cx="1973262" cy="663575"/>
          </a:xfrm>
        </p:grpSpPr>
        <p:pic>
          <p:nvPicPr>
            <p:cNvPr id="8" name="Immagine 7" descr="Logo_MD.jpg"/>
            <p:cNvPicPr>
              <a:picLocks noChangeAspect="1"/>
            </p:cNvPicPr>
            <p:nvPr userDrawn="1"/>
          </p:nvPicPr>
          <p:blipFill>
            <a:blip r:embed="rId15"/>
            <a:srcRect b="6336"/>
            <a:stretch>
              <a:fillRect/>
            </a:stretch>
          </p:blipFill>
          <p:spPr>
            <a:xfrm>
              <a:off x="6908800" y="215900"/>
              <a:ext cx="1973262" cy="644472"/>
            </a:xfrm>
            <a:prstGeom prst="rect">
              <a:avLst/>
            </a:prstGeom>
          </p:spPr>
        </p:pic>
        <p:pic>
          <p:nvPicPr>
            <p:cNvPr id="9" name="Picture 7" descr="MDCLectureEssential"/>
            <p:cNvPicPr>
              <a:picLocks noChangeAspect="1" noChangeArrowheads="1"/>
            </p:cNvPicPr>
            <p:nvPr/>
          </p:nvPicPr>
          <p:blipFill>
            <a:blip r:embed="rId16" cstate="print"/>
            <a:srcRect l="39008" t="73767" r="8043" b="8087"/>
            <a:stretch>
              <a:fillRect/>
            </a:stretch>
          </p:blipFill>
          <p:spPr bwMode="auto">
            <a:xfrm>
              <a:off x="7572375" y="733425"/>
              <a:ext cx="1254125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hyperlink" Target="http://www.sciencedirect.com/science/journal/0002914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PLATINUM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62000" y="1219200"/>
            <a:ext cx="77724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Prospective, Randomized, Investigation of a Novel Platinum Chromium Everolimus-Eluting Coronary Stent: </a:t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PLATINUM Trial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838200" y="2667000"/>
            <a:ext cx="762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</a:t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evaluate the clinical outcomes of a novel platinum chromium everolimus-eluting stent (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PtCr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-EES) compared with a predicate cobalt chromium everolimus-eluting stent (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CoCr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-EES) in patients undergoing percutaneous coronary intervention (PCI)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baseline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baseline="0" dirty="0" smtClean="0">
                <a:latin typeface="+mn-lt"/>
              </a:rPr>
              <a:t>Background</a:t>
            </a:r>
            <a:br>
              <a:rPr lang="en-US" sz="2000" b="1" kern="0" baseline="0" dirty="0" smtClean="0">
                <a:latin typeface="+mn-lt"/>
              </a:rPr>
            </a:br>
            <a:endParaRPr lang="en-US" sz="2000" b="1" kern="0" baseline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kern="0" baseline="0" dirty="0" smtClean="0">
                <a:latin typeface="+mn-lt"/>
              </a:rPr>
              <a:t>Identical </a:t>
            </a:r>
            <a:r>
              <a:rPr lang="en-US" kern="0" baseline="0" dirty="0" err="1" smtClean="0">
                <a:latin typeface="+mn-lt"/>
              </a:rPr>
              <a:t>antiproliferative</a:t>
            </a:r>
            <a:r>
              <a:rPr lang="en-US" kern="0" baseline="0" dirty="0" smtClean="0">
                <a:latin typeface="+mn-lt"/>
              </a:rPr>
              <a:t> agent and polymer as </a:t>
            </a:r>
            <a:r>
              <a:rPr lang="en-US" kern="0" baseline="0" dirty="0" err="1" smtClean="0">
                <a:latin typeface="+mn-lt"/>
              </a:rPr>
              <a:t>CoCr</a:t>
            </a:r>
            <a:r>
              <a:rPr lang="en-US" kern="0" baseline="0" dirty="0" smtClean="0">
                <a:latin typeface="+mn-lt"/>
              </a:rPr>
              <a:t>-EES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kern="0" baseline="0" dirty="0" smtClean="0">
                <a:latin typeface="+mn-lt"/>
              </a:rPr>
              <a:t>Novel platinum chromium scaffold</a:t>
            </a:r>
            <a:r>
              <a:rPr lang="en-US" sz="2000" b="1" kern="0" baseline="0" dirty="0" smtClean="0">
                <a:latin typeface="+mn-lt"/>
              </a:rPr>
              <a:t/>
            </a:r>
            <a:br>
              <a:rPr lang="en-US" sz="2000" b="1" kern="0" baseline="0" dirty="0" smtClean="0">
                <a:latin typeface="+mn-lt"/>
              </a:rPr>
            </a:br>
            <a:endParaRPr lang="en-US" sz="2000" b="1" kern="0" baseline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PLATINUM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7924800" cy="12954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Results</a:t>
            </a:r>
          </a:p>
          <a:p>
            <a:r>
              <a:rPr lang="en-US" sz="1600" dirty="0" smtClean="0"/>
              <a:t>Primary Endpoint of target lesion failure 2.9% for </a:t>
            </a:r>
            <a:r>
              <a:rPr lang="en-US" sz="1600" dirty="0" err="1" smtClean="0"/>
              <a:t>CoCr</a:t>
            </a:r>
            <a:r>
              <a:rPr lang="en-US" sz="1600" dirty="0" smtClean="0"/>
              <a:t>-EES versus 3.4% for </a:t>
            </a:r>
            <a:r>
              <a:rPr lang="en-US" sz="1600" dirty="0" err="1" smtClean="0"/>
              <a:t>PtCr</a:t>
            </a:r>
            <a:r>
              <a:rPr lang="en-US" sz="1600" dirty="0" smtClean="0"/>
              <a:t>-EES (difference: 0.5%; 95% CI, -1.3% to 2.3%)</a:t>
            </a:r>
          </a:p>
          <a:p>
            <a:pPr lvl="1"/>
            <a:r>
              <a:rPr lang="en-US" sz="1400" dirty="0" smtClean="0"/>
              <a:t>p(noninferiority)=0.001</a:t>
            </a:r>
          </a:p>
          <a:p>
            <a:pPr lvl="1"/>
            <a:r>
              <a:rPr lang="en-US" sz="1400" dirty="0" smtClean="0"/>
              <a:t>p(superiority)=0.60</a:t>
            </a:r>
            <a:br>
              <a:rPr lang="en-US" sz="1400" dirty="0" smtClean="0"/>
            </a:b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5682"/>
          <a:stretch/>
        </p:blipFill>
        <p:spPr>
          <a:xfrm>
            <a:off x="945573" y="2819860"/>
            <a:ext cx="7169728" cy="3657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172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>Journal of the American College of Cardiology by AMERICAN COLLEGE OF CARDIOLOGY. Reproduced with permission of ELSEVIER INC. via Copyright Clearance Center. </a:t>
            </a:r>
            <a:r>
              <a:rPr lang="en-US" sz="1200" dirty="0" smtClean="0">
                <a:hlinkClick r:id="rId3"/>
              </a:rPr>
              <a:t>http://www.sciencedirect.com/science/journal/00029149</a:t>
            </a:r>
            <a:r>
              <a:rPr lang="en-US" sz="1200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PLATINUM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600" b="1" dirty="0" smtClean="0"/>
              <a:t>Results cont.</a:t>
            </a:r>
          </a:p>
          <a:p>
            <a:r>
              <a:rPr lang="en-US" sz="1600" dirty="0" smtClean="0"/>
              <a:t>Results were similar in the intention-to-treat analysis: 3.2% (23/737) of the </a:t>
            </a:r>
            <a:r>
              <a:rPr lang="en-US" sz="1600" dirty="0" err="1" smtClean="0"/>
              <a:t>CoCr</a:t>
            </a:r>
            <a:r>
              <a:rPr lang="en-US" sz="1600" dirty="0" smtClean="0"/>
              <a:t>-EES versus 3.5% (26/742) of the </a:t>
            </a:r>
            <a:r>
              <a:rPr lang="en-US" sz="1600" dirty="0" err="1" smtClean="0"/>
              <a:t>PtCr</a:t>
            </a:r>
            <a:r>
              <a:rPr lang="en-US" sz="1600" dirty="0" smtClean="0"/>
              <a:t>-EES group (risk difference +0.3%, 95% CI, -1.5% to 2.2%; p for noninferiority=0.0009)</a:t>
            </a:r>
          </a:p>
          <a:p>
            <a:r>
              <a:rPr lang="en-US" sz="1600" dirty="0" smtClean="0"/>
              <a:t>TLR and stent thrombosis rates were very rare and occurred equally with both stents (1.9% and 0.4%, respectively)</a:t>
            </a:r>
          </a:p>
          <a:p>
            <a:endParaRPr lang="en-US" sz="1600" dirty="0" smtClean="0"/>
          </a:p>
          <a:p>
            <a:pPr>
              <a:buNone/>
            </a:pPr>
            <a:r>
              <a:rPr lang="en-US" sz="1600" b="1" dirty="0" smtClean="0"/>
              <a:t>Conclusion</a:t>
            </a:r>
          </a:p>
          <a:p>
            <a:r>
              <a:rPr lang="en-US" sz="1600" dirty="0" smtClean="0"/>
              <a:t>Findings indicate that platinum chromium may now be considered an acceptable metal alloy for use in drug-eluting stents</a:t>
            </a:r>
          </a:p>
          <a:p>
            <a:r>
              <a:rPr lang="en-US" sz="1600" dirty="0" smtClean="0"/>
              <a:t>Nonsignificant differences in measures of safety and efficacy through 12-month follow-up after PCI</a:t>
            </a:r>
            <a:endParaRPr lang="en-US" sz="1600" b="1" dirty="0" smtClean="0"/>
          </a:p>
          <a:p>
            <a:r>
              <a:rPr lang="en-US" sz="1600" dirty="0" smtClean="0"/>
              <a:t>Event rates were less than expected (and similar to the number that was lost to follow-up); thus, while statistical noninferiority was demonstrated, small differences between the stents can not be excluded</a:t>
            </a:r>
          </a:p>
          <a:p>
            <a:r>
              <a:rPr lang="en-US" sz="1600" dirty="0" smtClean="0"/>
              <a:t> Longer-term follow-up and additional multicenter studies are indicated in patients with acute coronary syndromes and/or complex coronary anatomy to further assess stent deliverability and clinical outcomes in these important patient populations. 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PLATINUM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Conclusion</a:t>
            </a:r>
          </a:p>
          <a:p>
            <a:r>
              <a:rPr lang="en-US" dirty="0" smtClean="0"/>
              <a:t>Nonsignificant differences in measures of safety and efficacy through 12-month follow-up after PCI</a:t>
            </a:r>
            <a:endParaRPr lang="en-US" b="1" dirty="0" smtClean="0"/>
          </a:p>
          <a:p>
            <a:r>
              <a:rPr lang="en-US" dirty="0" smtClean="0"/>
              <a:t>Findings from PLATINUM indicate that along with stainless steel and cobalt chromium, platinum chromium may now be considered an acceptable metal alloy for use in drug-eluting stents. Of note, however, the event rates were less than expected (and similar to the number that was lost to follow-up); thus, while statistical noninferiority was demonstrated, small differences between the stents can not be excluded. Longer-term follow-up and additional multicenter studies are indicated in patients with acute coronary syndromes and/or complex coronary anatomy to further assess stent deliverability and clinical outcomes in these important patient populations.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DC Lecture Essentials">
  <a:themeElements>
    <a:clrScheme name="LectureEssentials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ctureEssentials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Essential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Essential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Essential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Essential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Essential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Essential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Essential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Essential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Essential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Essential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Essential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Essential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MDC Lecture Essentials</Template>
  <TotalTime>124</TotalTime>
  <Words>508</Words>
  <Application>Microsoft Macintosh PowerPoint</Application>
  <PresentationFormat>Presentazione su schermo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MDC Lecture Essentials</vt:lpstr>
      <vt:lpstr>PLATINUM</vt:lpstr>
      <vt:lpstr>PLATINUM</vt:lpstr>
      <vt:lpstr>PLATINUM</vt:lpstr>
      <vt:lpstr>PLATINUM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Beth Johnson</dc:creator>
  <cp:lastModifiedBy>Giorgio Mantovani</cp:lastModifiedBy>
  <cp:revision>8</cp:revision>
  <dcterms:created xsi:type="dcterms:W3CDTF">2011-05-18T06:13:19Z</dcterms:created>
  <dcterms:modified xsi:type="dcterms:W3CDTF">2011-05-18T06:13:46Z</dcterms:modified>
</cp:coreProperties>
</file>