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99FF"/>
    <a:srgbClr val="FFFF99"/>
    <a:srgbClr val="3366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2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PARTNER Cohort B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886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Objective</a:t>
            </a:r>
          </a:p>
          <a:p>
            <a:r>
              <a:rPr lang="en-US" sz="1800" dirty="0" smtClean="0"/>
              <a:t>In-Trial (12 month) analysis based on observed survival, quality-of-life, health care resource use, and hospital billing data</a:t>
            </a:r>
          </a:p>
          <a:p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Lifetime analysis based on projections of survival and quality-adjusted survival</a:t>
            </a: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Primary Endpoint</a:t>
            </a:r>
          </a:p>
          <a:p>
            <a:pPr lvl="0" eaLnBrk="0" hangingPunct="0">
              <a:spcBef>
                <a:spcPct val="0"/>
              </a:spcBef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Lifetime incremental cost-effectiveness ratio ($/LYG)</a:t>
            </a: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r>
              <a:rPr lang="en-US" b="1" dirty="0" smtClean="0"/>
              <a:t>Secondary Endpoint</a:t>
            </a:r>
          </a:p>
          <a:p>
            <a:pPr marL="0" lvl="0" indent="0" eaLnBrk="0" hangingPunct="0">
              <a:spcBef>
                <a:spcPct val="0"/>
              </a:spcBef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Lifetime incremental costs per quality-adjusted life year gained (ICER; $/QALY)</a:t>
            </a:r>
            <a:endParaRPr lang="en-US" sz="1800" dirty="0" smtClean="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 smtClean="0"/>
              <a:t>Lifetime Cost Effectiveness of </a:t>
            </a:r>
            <a:r>
              <a:rPr lang="en-US" sz="2800" b="1" dirty="0" err="1" smtClean="0"/>
              <a:t>TranscatheterAortic</a:t>
            </a:r>
            <a:r>
              <a:rPr lang="en-US" sz="2800" b="1" dirty="0" smtClean="0"/>
              <a:t> Valve Replacement Compared with Standard Care Among Inoperable Patients with Severe Aortic Stenosis: Results from the PARTNER Trial (Cohort B)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PARTNER Cohort 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Conclusions</a:t>
            </a:r>
            <a:br>
              <a:rPr lang="en-US" b="1" dirty="0" smtClean="0"/>
            </a:br>
            <a:endParaRPr lang="en-US" b="1" dirty="0" smtClean="0"/>
          </a:p>
          <a:p>
            <a:pPr lvl="0"/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TAVR was associated with index admission costs of approximately $78,540 (including estimated physician fees)</a:t>
            </a:r>
            <a:b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lang="en-US" sz="18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Observed follow-up costs were approximately $23,372 lower per patient with TAVR versus standard care, although overall costs remained substantially higher with TAVR at 1 year, which was related to a significantly higher hospitalization rate in the TAVR group (2.5% vs 1.2%; p&lt;0.001)</a:t>
            </a:r>
          </a:p>
          <a:p>
            <a:pPr lvl="1"/>
            <a:endParaRPr lang="en-US" sz="16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hangingPunct="0">
              <a:spcBef>
                <a:spcPct val="0"/>
              </a:spcBef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TAVR resulted in an estimated increase in life expectancy of approximately 1.9 years and an ICER of $50,212 per life-year gained Sensitivity analyses had a minimal impact on results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44</TotalTime>
  <Words>213</Words>
  <Application>Microsoft Macintosh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MDC Lecture Essentials</vt:lpstr>
      <vt:lpstr>PARTNER Cohort B </vt:lpstr>
      <vt:lpstr>PARTNER Cohort 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12</cp:revision>
  <dcterms:created xsi:type="dcterms:W3CDTF">2011-05-18T16:49:44Z</dcterms:created>
  <dcterms:modified xsi:type="dcterms:W3CDTF">2011-05-18T16:50:22Z</dcterms:modified>
</cp:coreProperties>
</file>