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9" r:id="rId2"/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99FF"/>
    <a:srgbClr val="FFFF99"/>
    <a:srgbClr val="336699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328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038600" cy="214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76688"/>
            <a:ext cx="4038600" cy="2149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28600" y="609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2800" b="1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58674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7" name="Gruppo 6"/>
          <p:cNvGrpSpPr/>
          <p:nvPr userDrawn="1"/>
        </p:nvGrpSpPr>
        <p:grpSpPr>
          <a:xfrm>
            <a:off x="6908800" y="215900"/>
            <a:ext cx="1973262" cy="663575"/>
            <a:chOff x="6908800" y="215900"/>
            <a:chExt cx="1973262" cy="663575"/>
          </a:xfrm>
        </p:grpSpPr>
        <p:pic>
          <p:nvPicPr>
            <p:cNvPr id="8" name="Immagine 7" descr="Logo_MD.jpg"/>
            <p:cNvPicPr>
              <a:picLocks noChangeAspect="1"/>
            </p:cNvPicPr>
            <p:nvPr userDrawn="1"/>
          </p:nvPicPr>
          <p:blipFill>
            <a:blip r:embed="rId15"/>
            <a:srcRect b="6336"/>
            <a:stretch>
              <a:fillRect/>
            </a:stretch>
          </p:blipFill>
          <p:spPr>
            <a:xfrm>
              <a:off x="6908800" y="215900"/>
              <a:ext cx="1973262" cy="644472"/>
            </a:xfrm>
            <a:prstGeom prst="rect">
              <a:avLst/>
            </a:prstGeom>
          </p:spPr>
        </p:pic>
        <p:pic>
          <p:nvPicPr>
            <p:cNvPr id="9" name="Picture 7" descr="MDCLectureEssential"/>
            <p:cNvPicPr>
              <a:picLocks noChangeAspect="1" noChangeArrowheads="1"/>
            </p:cNvPicPr>
            <p:nvPr/>
          </p:nvPicPr>
          <p:blipFill>
            <a:blip r:embed="rId16" cstate="print"/>
            <a:srcRect l="39008" t="73767" r="8043" b="8087"/>
            <a:stretch>
              <a:fillRect/>
            </a:stretch>
          </p:blipFill>
          <p:spPr bwMode="auto">
            <a:xfrm>
              <a:off x="7572375" y="733425"/>
              <a:ext cx="1254125" cy="146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PARTNER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Objective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To compare surgical aortic valve replacement (AVR) with transcatheter aortic valve replacement (TAVR) in high-risk patients with severe stenosis </a:t>
            </a:r>
            <a:endParaRPr lang="en-US" sz="2000" dirty="0" smtClean="0"/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Study Design</a:t>
            </a:r>
          </a:p>
          <a:p>
            <a:r>
              <a:rPr lang="en-US" sz="1800" dirty="0" smtClean="0"/>
              <a:t>Multicenter, randomized</a:t>
            </a:r>
          </a:p>
          <a:p>
            <a:r>
              <a:rPr lang="en-US" sz="1800" dirty="0" smtClean="0"/>
              <a:t>358 patients with severe aortic stenosis who were considered unsuitable candidates for surgery to standard medical therapy or transfemoral transcatheter implantation of a balloon-expandable  bovine pericardial valve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b="1" dirty="0" smtClean="0"/>
              <a:t>Primary Endpoint</a:t>
            </a:r>
          </a:p>
          <a:p>
            <a:r>
              <a:rPr lang="en-US" sz="1800" dirty="0" smtClean="0"/>
              <a:t>1-Year mortality rate from any cause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86800" cy="66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800" b="1" dirty="0" smtClean="0"/>
              <a:t>The Transcatheter versus Surgical Aortic Valve Replacement in High Risk Patients with Severe Aortic Stenosis: The PARTNER Trial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3352800" cy="44497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Results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sz="1400" dirty="0" smtClean="0"/>
              <a:t>1 year mortality 26.8% for AVR group vs 24.2% for TVR (HR, 0.93; 95% CI, 0.7 to 1.22; p=0.001 for noninferiority, p=0.62 for superiority)</a:t>
            </a:r>
            <a:br>
              <a:rPr lang="en-US" sz="1400" dirty="0" smtClean="0"/>
            </a:br>
            <a:endParaRPr lang="en-US" sz="1400" dirty="0" smtClean="0"/>
          </a:p>
          <a:p>
            <a:pPr marL="342900" lvl="1" indent="-342900">
              <a:buFontTx/>
              <a:buChar char="•"/>
            </a:pPr>
            <a:r>
              <a:rPr lang="en-US" sz="1400" dirty="0" smtClean="0"/>
              <a:t>30-day neurological events  were significantly higher in TAVR vs AVR  groups (stroke or TIA, 5.5% vs 2.4%; p=0.04)</a:t>
            </a:r>
          </a:p>
          <a:p>
            <a:pPr marL="342900" lvl="1" indent="-342900">
              <a:buFontTx/>
              <a:buChar char="•"/>
            </a:pPr>
            <a:endParaRPr lang="en-US" sz="1400" dirty="0" smtClean="0"/>
          </a:p>
          <a:p>
            <a:pPr marL="342900" lvl="1" indent="-342900">
              <a:buFontTx/>
              <a:buChar char="•"/>
            </a:pPr>
            <a:r>
              <a:rPr lang="en-US" sz="1400" dirty="0" smtClean="0"/>
              <a:t>1-year neurological events significantly higher in  the TAVR  group vs AVR (stroke or TIA, 8.3% vs. 4.3%; p=0.04)</a:t>
            </a:r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91000" y="6324600"/>
            <a:ext cx="480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TAVR=transaortic valve replacement; AVR= aortic valve replacement; TIA=trans ischemic attack Defined as Rankin Score &gt;2; this was a post hoc analysis.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14478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Secondary Endpoints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261104" y="1828800"/>
            <a:ext cx="4578096" cy="43159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PARTNER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Conclusions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sz="1800" dirty="0" smtClean="0"/>
              <a:t>The PARTNER trial is a groundbreaking study in the minimally invasive management of valvular heart disease, with the potential to change the standard of practice within cardiology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If preliminary results can be replicated with similar clinical effectiveness in routine practice, then transcatheter surgical AVR may be an acceptable alternative therapy to surgical AVR for high-risk patients in the near future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The significance of the trade-off between adverse events that are associated with TAVR versus surgical AVR short and long term requires further exploration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DC Lecture Essentials">
  <a:themeElements>
    <a:clrScheme name="LectureEssentials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Essential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Essential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Essential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Essential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MDC Lecture Essentials</Template>
  <TotalTime>19</TotalTime>
  <Words>316</Words>
  <Application>Microsoft Macintosh PowerPoint</Application>
  <PresentationFormat>Presentazione su schermo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MDC Lecture Essentials</vt:lpstr>
      <vt:lpstr>PARTNER </vt:lpstr>
      <vt:lpstr>PARTNER</vt:lpstr>
      <vt:lpstr>PARTNER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 Johnson</dc:creator>
  <cp:lastModifiedBy>Giorgio Mantovani</cp:lastModifiedBy>
  <cp:revision>7</cp:revision>
  <dcterms:created xsi:type="dcterms:W3CDTF">2011-05-18T16:50:24Z</dcterms:created>
  <dcterms:modified xsi:type="dcterms:W3CDTF">2011-05-18T16:50:46Z</dcterms:modified>
</cp:coreProperties>
</file>