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9" r:id="rId2"/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99FF"/>
    <a:srgbClr val="FFFF99"/>
    <a:srgbClr val="3366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328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38600" cy="214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76688"/>
            <a:ext cx="4038600" cy="2149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8600" y="609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b="1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6908800" y="215900"/>
            <a:ext cx="1973262" cy="663575"/>
            <a:chOff x="6908800" y="215900"/>
            <a:chExt cx="1973262" cy="663575"/>
          </a:xfrm>
        </p:grpSpPr>
        <p:pic>
          <p:nvPicPr>
            <p:cNvPr id="8" name="Immagine 7" descr="Logo_MD.jpg"/>
            <p:cNvPicPr>
              <a:picLocks noChangeAspect="1"/>
            </p:cNvPicPr>
            <p:nvPr userDrawn="1"/>
          </p:nvPicPr>
          <p:blipFill>
            <a:blip r:embed="rId15"/>
            <a:srcRect b="6336"/>
            <a:stretch>
              <a:fillRect/>
            </a:stretch>
          </p:blipFill>
          <p:spPr>
            <a:xfrm>
              <a:off x="6908800" y="215900"/>
              <a:ext cx="1973262" cy="644472"/>
            </a:xfrm>
            <a:prstGeom prst="rect">
              <a:avLst/>
            </a:prstGeom>
          </p:spPr>
        </p:pic>
        <p:pic>
          <p:nvPicPr>
            <p:cNvPr id="9" name="Picture 7" descr="MDCLectureEssential"/>
            <p:cNvPicPr>
              <a:picLocks noChangeAspect="1" noChangeArrowheads="1"/>
            </p:cNvPicPr>
            <p:nvPr/>
          </p:nvPicPr>
          <p:blipFill>
            <a:blip r:embed="rId16" cstate="print"/>
            <a:srcRect l="39008" t="73767" r="8043" b="8087"/>
            <a:stretch>
              <a:fillRect/>
            </a:stretch>
          </p:blipFill>
          <p:spPr bwMode="auto">
            <a:xfrm>
              <a:off x="7572375" y="733425"/>
              <a:ext cx="1254125" cy="14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ISAR-CABG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382000" cy="4114800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Objective</a:t>
            </a:r>
          </a:p>
          <a:p>
            <a:r>
              <a:rPr lang="en-US" sz="1400" dirty="0" smtClean="0"/>
              <a:t>To compare the efficacy of DES with BMS in a randomized trial powered for clinical events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600" b="1" dirty="0" smtClean="0"/>
              <a:t>Sample</a:t>
            </a:r>
          </a:p>
          <a:p>
            <a:r>
              <a:rPr lang="en-US" sz="1400" dirty="0" smtClean="0"/>
              <a:t>610 patients with </a:t>
            </a:r>
            <a:r>
              <a:rPr lang="en-US" sz="1400" i="1" dirty="0" smtClean="0"/>
              <a:t>de novo </a:t>
            </a:r>
            <a:r>
              <a:rPr lang="en-US" sz="1400" dirty="0" smtClean="0"/>
              <a:t>SVG lesions </a:t>
            </a:r>
          </a:p>
          <a:p>
            <a:r>
              <a:rPr lang="en-US" sz="1400" dirty="0" smtClean="0"/>
              <a:t>Participants had ischemia symptoms or evidence of myocardial ischemia in the presence of ≥50% </a:t>
            </a:r>
            <a:r>
              <a:rPr lang="en-US" sz="1400" i="1" dirty="0" smtClean="0"/>
              <a:t>de novo</a:t>
            </a:r>
            <a:r>
              <a:rPr lang="en-US" sz="1400" dirty="0" smtClean="0"/>
              <a:t> stenosis located in SVGs</a:t>
            </a:r>
          </a:p>
          <a:p>
            <a:r>
              <a:rPr lang="en-US" sz="1400" dirty="0" smtClean="0"/>
              <a:t> Approximately 40% of patients had moderate to severe SVG degeneration</a:t>
            </a:r>
          </a:p>
          <a:p>
            <a:r>
              <a:rPr lang="en-US" sz="1400" dirty="0" smtClean="0"/>
              <a:t>Exclusion criteria included cardiogenic shock, target lesions in arterial grafts, malignancies with &lt;1 year of life expectancy, or allergies to study medication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Primary Endpoint</a:t>
            </a:r>
          </a:p>
          <a:p>
            <a:pPr lvl="0"/>
            <a:r>
              <a:rPr lang="en-US" sz="1400" dirty="0" smtClean="0"/>
              <a:t>A composite of death, MI, or ischemia-related TLR at 1-year post index PCI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Secondary Endpoints</a:t>
            </a:r>
          </a:p>
          <a:p>
            <a:pPr lvl="0"/>
            <a:r>
              <a:rPr lang="en-US" sz="1400" dirty="0" smtClean="0"/>
              <a:t>All-cause mortality, MI, ischemia-related TLR, or incidence of definite or probable stent thrombosis</a:t>
            </a:r>
          </a:p>
          <a:p>
            <a:pPr>
              <a:buNone/>
            </a:pP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Long-Term Outcomes After Use of DES and BMS for the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Treatment </a:t>
            </a:r>
            <a:r>
              <a:rPr lang="en-US" sz="2800" b="1" dirty="0"/>
              <a:t>of Saphenous Vein Graft  Lesions: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Results </a:t>
            </a:r>
            <a:r>
              <a:rPr lang="en-US" sz="2800" b="1" dirty="0"/>
              <a:t>of the Randomized ISAR-CABG Trial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17448" y="2286000"/>
            <a:ext cx="7083552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ISAR-CABG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371600"/>
            <a:ext cx="259080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30 Day Outcomes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4419600"/>
            <a:ext cx="604653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604653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p=0.03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4114800"/>
            <a:ext cx="604653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p=0.02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3657600"/>
            <a:ext cx="604653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p=0.03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ISAR-CABG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Conclusions</a:t>
            </a:r>
          </a:p>
          <a:p>
            <a:pPr>
              <a:buNone/>
            </a:pPr>
            <a:endParaRPr lang="en-US" dirty="0" smtClean="0"/>
          </a:p>
          <a:p>
            <a:r>
              <a:rPr lang="en-US" sz="1800" dirty="0" smtClean="0"/>
              <a:t>Outcomes show that DES are associated with lower rates of MACE compared with BMS for SVG lesions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These results are driven largely by a reduced need for revascularization, and there were no significant differences in death or stent thrombosis between groups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Findings are supportive of those that are found in the long-term follow-up of the SOS trial, which showed that the use of paclitaxel-eluting stents was associated with significantly better clinical outcomes than BMS in SVG lesions (NCT00247208) [</a:t>
            </a:r>
            <a:r>
              <a:rPr lang="en-US" sz="1800" dirty="0" err="1" smtClean="0"/>
              <a:t>Emmanouil</a:t>
            </a:r>
            <a:r>
              <a:rPr lang="en-US" sz="1800" dirty="0" smtClean="0"/>
              <a:t> S et al. </a:t>
            </a:r>
            <a:r>
              <a:rPr lang="en-US" sz="1800" i="1" dirty="0" smtClean="0"/>
              <a:t>J Am </a:t>
            </a:r>
            <a:r>
              <a:rPr lang="en-US" sz="1800" i="1" dirty="0" err="1" smtClean="0"/>
              <a:t>Coll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Cardiol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Cardiovasc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Interv</a:t>
            </a:r>
            <a:r>
              <a:rPr lang="en-US" sz="1800" dirty="0" smtClean="0"/>
              <a:t> 2011]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DC Lecture Essentials">
  <a:themeElements>
    <a:clrScheme name="LectureEssential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Essential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Essential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MDC Lecture Essentials</Template>
  <TotalTime>26</TotalTime>
  <Words>287</Words>
  <Application>Microsoft Macintosh PowerPoint</Application>
  <PresentationFormat>Presentazione su schermo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MDC Lecture Essentials</vt:lpstr>
      <vt:lpstr>ISAR-CABG</vt:lpstr>
      <vt:lpstr>ISAR-CABG</vt:lpstr>
      <vt:lpstr>ISAR-CABG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Johnson</dc:creator>
  <cp:lastModifiedBy>Giorgio Mantovani</cp:lastModifiedBy>
  <cp:revision>14</cp:revision>
  <dcterms:created xsi:type="dcterms:W3CDTF">2011-05-18T16:49:27Z</dcterms:created>
  <dcterms:modified xsi:type="dcterms:W3CDTF">2011-05-18T16:49:42Z</dcterms:modified>
</cp:coreProperties>
</file>